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4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6718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323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87675" y="214290"/>
            <a:ext cx="5870605" cy="5715040"/>
          </a:xfrm>
          <a:noFill/>
        </p:spPr>
        <p:txBody>
          <a:bodyPr/>
          <a:lstStyle/>
          <a:p>
            <a:pPr algn="r"/>
            <a:r>
              <a:rPr lang="uk-UA" sz="4000" dirty="0" smtClean="0">
                <a:solidFill>
                  <a:schemeClr val="accent4">
                    <a:lumMod val="50000"/>
                  </a:schemeClr>
                </a:solidFill>
              </a:rPr>
              <a:t>Урок математики</a:t>
            </a:r>
            <a:br>
              <a:rPr lang="uk-UA" sz="4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4000" dirty="0" smtClean="0">
                <a:solidFill>
                  <a:schemeClr val="accent4">
                    <a:lumMod val="50000"/>
                  </a:schemeClr>
                </a:solidFill>
              </a:rPr>
              <a:t>4 </a:t>
            </a:r>
            <a:r>
              <a:rPr lang="uk-UA" sz="4000" dirty="0" err="1" smtClean="0">
                <a:solidFill>
                  <a:schemeClr val="accent4">
                    <a:lumMod val="50000"/>
                  </a:schemeClr>
                </a:solidFill>
              </a:rPr>
              <a:t>класс</a:t>
            </a:r>
            <a:r>
              <a:rPr lang="uk-UA" sz="40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4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40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4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40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4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4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4000" dirty="0" smtClean="0">
                <a:solidFill>
                  <a:schemeClr val="accent4">
                    <a:lumMod val="50000"/>
                  </a:schemeClr>
                </a:solidFill>
              </a:rPr>
              <a:t>                  </a:t>
            </a:r>
            <a:r>
              <a:rPr lang="uk-UA" dirty="0" err="1" smtClean="0">
                <a:solidFill>
                  <a:schemeClr val="accent4">
                    <a:lumMod val="50000"/>
                  </a:schemeClr>
                </a:solidFill>
              </a:rPr>
              <a:t>Шевцова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 Т.В</a:t>
            </a:r>
            <a:r>
              <a:rPr lang="uk-UA" sz="40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uk-UA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071934" y="6072206"/>
            <a:ext cx="4500594" cy="500066"/>
          </a:xfrm>
        </p:spPr>
        <p:txBody>
          <a:bodyPr/>
          <a:lstStyle/>
          <a:p>
            <a:pPr algn="ctr"/>
            <a:endParaRPr lang="ru-RU" sz="18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/>
              <a:t>У клиента банка на счету лежит 2000 рублей. Он хочет снять ¼ часть вклада. Сколько денег ему должен выдать контролёр?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mg756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60395" y="3286124"/>
            <a:ext cx="2183605" cy="1928826"/>
          </a:xfrm>
        </p:spPr>
      </p:pic>
      <p:sp>
        <p:nvSpPr>
          <p:cNvPr id="5" name="Овал 4"/>
          <p:cNvSpPr/>
          <p:nvPr/>
        </p:nvSpPr>
        <p:spPr>
          <a:xfrm>
            <a:off x="3071802" y="3429000"/>
            <a:ext cx="2500330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500 руб.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57224" y="5000636"/>
            <a:ext cx="2500330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8000 руб.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72066" y="5072074"/>
            <a:ext cx="2500330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4000 руб.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/>
              <a:t>Управляющий банком установил рабочее время службы охраны банка с 10 часов вечера до 7 часов утра. Сколько длится дежурство?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defaul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5074" y="2571744"/>
            <a:ext cx="1933580" cy="1357322"/>
          </a:xfrm>
        </p:spPr>
      </p:pic>
      <p:sp>
        <p:nvSpPr>
          <p:cNvPr id="6" name="Овал 5"/>
          <p:cNvSpPr/>
          <p:nvPr/>
        </p:nvSpPr>
        <p:spPr>
          <a:xfrm>
            <a:off x="785786" y="3571876"/>
            <a:ext cx="2428892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9 ч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43174" y="4857760"/>
            <a:ext cx="2857520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7 ч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857884" y="4214818"/>
            <a:ext cx="2714644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3 ч 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9600" b="1" dirty="0" smtClean="0"/>
              <a:t/>
            </a:r>
            <a:br>
              <a:rPr lang="ru-RU" sz="9600" b="1" dirty="0" smtClean="0"/>
            </a:br>
            <a:r>
              <a:rPr lang="ru-RU" sz="9600" b="1" dirty="0" smtClean="0"/>
              <a:t>12332311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428605"/>
            <a:ext cx="6553200" cy="1500198"/>
          </a:xfrm>
        </p:spPr>
        <p:txBody>
          <a:bodyPr/>
          <a:lstStyle/>
          <a:p>
            <a:r>
              <a:rPr lang="ru-RU" b="1" dirty="0" smtClean="0"/>
              <a:t>Прибыль </a:t>
            </a:r>
            <a:r>
              <a:rPr lang="ru-RU" b="1" dirty="0" smtClean="0"/>
              <a:t>каждой фирмы за три года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dirty="0" smtClean="0"/>
              <a:t>«Альфа» </a:t>
            </a:r>
            <a:r>
              <a:rPr lang="ru-RU" sz="4400" b="1" dirty="0" smtClean="0"/>
              <a:t> 1 466 668 руб.</a:t>
            </a:r>
          </a:p>
          <a:p>
            <a:pPr>
              <a:buNone/>
            </a:pP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«Бета</a:t>
            </a:r>
            <a:r>
              <a:rPr lang="ru-RU" sz="4400" b="1" dirty="0" smtClean="0"/>
              <a:t>»     1 541 859 </a:t>
            </a:r>
            <a:r>
              <a:rPr lang="ru-RU" sz="4400" b="1" dirty="0" smtClean="0"/>
              <a:t>руб.</a:t>
            </a:r>
          </a:p>
          <a:p>
            <a:pPr>
              <a:buNone/>
            </a:pP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«Омега»   </a:t>
            </a:r>
            <a:r>
              <a:rPr lang="ru-RU" sz="4400" b="1" dirty="0" smtClean="0"/>
              <a:t>887 683 </a:t>
            </a:r>
            <a:r>
              <a:rPr lang="ru-RU" sz="4400" b="1" dirty="0" smtClean="0"/>
              <a:t>руб.</a:t>
            </a:r>
          </a:p>
          <a:p>
            <a:pPr>
              <a:buNone/>
            </a:pPr>
            <a:endParaRPr lang="ru-RU" sz="44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4400" b="1" dirty="0" smtClean="0"/>
              <a:t>«Альфа</a:t>
            </a:r>
            <a:r>
              <a:rPr lang="ru-RU" sz="4400" b="1" dirty="0" smtClean="0"/>
              <a:t>»       332</a:t>
            </a:r>
          </a:p>
          <a:p>
            <a:pPr>
              <a:lnSpc>
                <a:spcPct val="150000"/>
              </a:lnSpc>
              <a:buNone/>
            </a:pPr>
            <a:r>
              <a:rPr lang="ru-RU" sz="4400" b="1" dirty="0" smtClean="0"/>
              <a:t>«Бета</a:t>
            </a:r>
            <a:r>
              <a:rPr lang="ru-RU" sz="4400" b="1" dirty="0" smtClean="0"/>
              <a:t>»           765</a:t>
            </a:r>
          </a:p>
          <a:p>
            <a:pPr>
              <a:lnSpc>
                <a:spcPct val="150000"/>
              </a:lnSpc>
              <a:buNone/>
            </a:pPr>
            <a:r>
              <a:rPr lang="ru-RU" sz="4400" b="1" dirty="0" smtClean="0"/>
              <a:t>«Омега</a:t>
            </a:r>
            <a:r>
              <a:rPr lang="ru-RU" sz="4400" b="1" dirty="0" smtClean="0"/>
              <a:t>»        254</a:t>
            </a:r>
          </a:p>
          <a:p>
            <a:pPr>
              <a:buNone/>
            </a:pPr>
            <a:endParaRPr lang="ru-RU" sz="4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450" y="1643050"/>
            <a:ext cx="6553200" cy="849325"/>
          </a:xfrm>
        </p:spPr>
        <p:txBody>
          <a:bodyPr/>
          <a:lstStyle/>
          <a:p>
            <a:pPr algn="ctr"/>
            <a:r>
              <a:rPr lang="ru-RU" b="1" dirty="0" smtClean="0"/>
              <a:t>К</a:t>
            </a:r>
            <a:r>
              <a:rPr lang="ru-RU" b="1" dirty="0" smtClean="0"/>
              <a:t>оличество человек, работающих в </a:t>
            </a:r>
            <a:r>
              <a:rPr lang="ru-RU" b="1" dirty="0" smtClean="0"/>
              <a:t>данной </a:t>
            </a:r>
            <a:r>
              <a:rPr lang="ru-RU" b="1" dirty="0" smtClean="0"/>
              <a:t>фирме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1214423"/>
            <a:ext cx="6553200" cy="1071570"/>
          </a:xfrm>
        </p:spPr>
        <p:txBody>
          <a:bodyPr/>
          <a:lstStyle/>
          <a:p>
            <a:pPr algn="ctr"/>
            <a:r>
              <a:rPr lang="ru-RU" b="1" dirty="0" smtClean="0"/>
              <a:t>Длина забора для участка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4400" b="1" dirty="0" smtClean="0"/>
              <a:t>«Альфа»       </a:t>
            </a:r>
            <a:r>
              <a:rPr lang="ru-RU" sz="4400" b="1" dirty="0" smtClean="0"/>
              <a:t>2 200 м</a:t>
            </a:r>
            <a:endParaRPr lang="ru-RU" sz="4400" b="1" dirty="0" smtClean="0"/>
          </a:p>
          <a:p>
            <a:pPr>
              <a:lnSpc>
                <a:spcPct val="150000"/>
              </a:lnSpc>
              <a:buNone/>
            </a:pPr>
            <a:r>
              <a:rPr lang="ru-RU" sz="4400" b="1" dirty="0" smtClean="0"/>
              <a:t>«</a:t>
            </a:r>
            <a:r>
              <a:rPr lang="ru-RU" sz="4400" b="1" dirty="0" smtClean="0"/>
              <a:t>Бета»          2 000 м </a:t>
            </a:r>
            <a:endParaRPr lang="ru-RU" sz="4400" b="1" dirty="0" smtClean="0"/>
          </a:p>
          <a:p>
            <a:pPr>
              <a:lnSpc>
                <a:spcPct val="150000"/>
              </a:lnSpc>
              <a:buNone/>
            </a:pPr>
            <a:r>
              <a:rPr lang="ru-RU" sz="4400" b="1" dirty="0" smtClean="0"/>
              <a:t>«Омега</a:t>
            </a:r>
            <a:r>
              <a:rPr lang="ru-RU" sz="4400" b="1" dirty="0" smtClean="0"/>
              <a:t>»       2 400 м</a:t>
            </a:r>
            <a:endParaRPr lang="ru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571481"/>
            <a:ext cx="6553200" cy="857256"/>
          </a:xfrm>
        </p:spPr>
        <p:txBody>
          <a:bodyPr/>
          <a:lstStyle/>
          <a:p>
            <a:r>
              <a:rPr lang="ru-RU" b="1" dirty="0" smtClean="0"/>
              <a:t>Сравнительная таблица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76338" y="1500188"/>
          <a:ext cx="7643812" cy="3870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5398"/>
                <a:gridCol w="2426508"/>
                <a:gridCol w="1910953"/>
                <a:gridCol w="1910953"/>
              </a:tblGrid>
              <a:tr h="370840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«Альфа»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«Бета»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«Омега»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1 466 668</a:t>
                      </a:r>
                    </a:p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1 541 859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887 683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332</a:t>
                      </a:r>
                    </a:p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765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254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 ч </a:t>
                      </a:r>
                    </a:p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 ч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 ч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2 200 м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2 000</a:t>
                      </a:r>
                      <a:r>
                        <a:rPr lang="ru-RU" sz="2800" b="1" baseline="0" dirty="0" smtClean="0"/>
                        <a:t> м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2 400 м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/>
              <a:t>Тема урока</a:t>
            </a:r>
            <a:br>
              <a:rPr lang="ru-RU" sz="4400" b="1" dirty="0" smtClean="0"/>
            </a:b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 smtClean="0"/>
              <a:t>Письменное умножение и деление многозначных чисел на однозначное число</a:t>
            </a:r>
          </a:p>
          <a:p>
            <a:pPr algn="ctr"/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1643051"/>
            <a:ext cx="6553200" cy="571504"/>
          </a:xfrm>
        </p:spPr>
        <p:txBody>
          <a:bodyPr/>
          <a:lstStyle/>
          <a:p>
            <a:r>
              <a:rPr lang="ru-RU" sz="4400" b="1" dirty="0" smtClean="0"/>
              <a:t>Цель: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4400" b="1" dirty="0" smtClean="0"/>
              <a:t>п</a:t>
            </a:r>
            <a:r>
              <a:rPr lang="ru-RU" sz="4400" b="1" dirty="0" smtClean="0"/>
              <a:t>овторить изученные приёмы письменного умножения и деления многозначных чисел на однозначное число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/>
              <a:t>Первый частный банк был основан в 1157 году в Венеции. Какой это  век?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142976" y="3143248"/>
            <a:ext cx="285752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1</a:t>
            </a:r>
          </a:p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11 век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072066" y="3143248"/>
            <a:ext cx="257176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2</a:t>
            </a:r>
          </a:p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12 век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86116" y="4929198"/>
            <a:ext cx="321471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3</a:t>
            </a:r>
          </a:p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10 век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00042"/>
            <a:ext cx="6597674" cy="1992333"/>
          </a:xfrm>
        </p:spPr>
        <p:txBody>
          <a:bodyPr/>
          <a:lstStyle/>
          <a:p>
            <a:pPr lvl="0"/>
            <a:r>
              <a:rPr lang="ru-RU" b="1" dirty="0" smtClean="0"/>
              <a:t>Перерыв у кассира составляет 1/3 часа. Сколько это минут?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371559_ORIGINAL_1370930280.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57884" y="2000240"/>
            <a:ext cx="2786082" cy="1928826"/>
          </a:xfrm>
        </p:spPr>
      </p:pic>
      <p:sp>
        <p:nvSpPr>
          <p:cNvPr id="5" name="Овал 4"/>
          <p:cNvSpPr/>
          <p:nvPr/>
        </p:nvSpPr>
        <p:spPr>
          <a:xfrm>
            <a:off x="1071538" y="2143116"/>
            <a:ext cx="2714644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1</a:t>
            </a:r>
            <a:endParaRPr lang="ru-RU" sz="36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30 мин.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000100" y="4071942"/>
            <a:ext cx="2786082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2</a:t>
            </a:r>
          </a:p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20 </a:t>
            </a:r>
            <a:r>
              <a:rPr lang="ru-RU" sz="3600" b="1" dirty="0" smtClean="0">
                <a:solidFill>
                  <a:schemeClr val="tx2"/>
                </a:solidFill>
              </a:rPr>
              <a:t>мин.</a:t>
            </a:r>
          </a:p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 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214942" y="4214818"/>
            <a:ext cx="2857520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3</a:t>
            </a:r>
          </a:p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3 ч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1142984"/>
            <a:ext cx="6553200" cy="1571636"/>
          </a:xfrm>
        </p:spPr>
        <p:txBody>
          <a:bodyPr/>
          <a:lstStyle/>
          <a:p>
            <a:pPr lvl="0"/>
            <a:r>
              <a:rPr lang="ru-RU" b="1" dirty="0" smtClean="0"/>
              <a:t>Эксперты установили, что фирма взяла участок под строительство в 40 га. Сколько это метров квадратных?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/>
          </a:p>
        </p:txBody>
      </p:sp>
      <p:pic>
        <p:nvPicPr>
          <p:cNvPr id="4" name="Содержимое 3" descr="508695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72198" y="2000240"/>
            <a:ext cx="2926560" cy="2000264"/>
          </a:xfrm>
        </p:spPr>
      </p:pic>
      <p:sp>
        <p:nvSpPr>
          <p:cNvPr id="5" name="Овал 4"/>
          <p:cNvSpPr/>
          <p:nvPr/>
        </p:nvSpPr>
        <p:spPr>
          <a:xfrm>
            <a:off x="500034" y="3214686"/>
            <a:ext cx="2786082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1</a:t>
            </a:r>
          </a:p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4000 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143108" y="5000636"/>
            <a:ext cx="2786082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2</a:t>
            </a:r>
          </a:p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400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857884" y="4357694"/>
            <a:ext cx="2714644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3</a:t>
            </a:r>
          </a:p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40 000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1643050"/>
            <a:ext cx="6553200" cy="849325"/>
          </a:xfrm>
        </p:spPr>
        <p:txBody>
          <a:bodyPr/>
          <a:lstStyle/>
          <a:p>
            <a:pPr lvl="0"/>
            <a:r>
              <a:rPr lang="ru-RU" b="1" dirty="0" smtClean="0"/>
              <a:t>Клиент взял кредит на время зимних месяцев. А сколько это дней?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4" name="Содержимое 3" descr="1436962974_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72132" y="2071678"/>
            <a:ext cx="3066721" cy="2008195"/>
          </a:xfrm>
        </p:spPr>
      </p:pic>
      <p:sp>
        <p:nvSpPr>
          <p:cNvPr id="5" name="Овал 4"/>
          <p:cNvSpPr/>
          <p:nvPr/>
        </p:nvSpPr>
        <p:spPr>
          <a:xfrm>
            <a:off x="928662" y="2857496"/>
            <a:ext cx="3071834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1</a:t>
            </a:r>
          </a:p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92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14480" y="4643446"/>
            <a:ext cx="2928958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93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500694" y="4500570"/>
            <a:ext cx="2857520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90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/>
              <a:t>Менеджер повесил рекламный стенд квадратной формы. Длина стенда 92 см. Чему равна одна сторона?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5" name="Содержимое 4" descr="загружено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12" y="0"/>
            <a:ext cx="2476500" cy="1847850"/>
          </a:xfrm>
        </p:spPr>
      </p:pic>
      <p:sp>
        <p:nvSpPr>
          <p:cNvPr id="6" name="Овал 5"/>
          <p:cNvSpPr/>
          <p:nvPr/>
        </p:nvSpPr>
        <p:spPr>
          <a:xfrm>
            <a:off x="1000100" y="3429000"/>
            <a:ext cx="2857520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46 см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571868" y="4714884"/>
            <a:ext cx="2857520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368 см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715008" y="3071810"/>
            <a:ext cx="2857520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23 см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/>
              <a:t>Для проверки документации аудитору понадобилось 2 суток и 8 часов. А сколько это всего часов</a:t>
            </a:r>
            <a:r>
              <a:rPr lang="ru-RU" b="1" dirty="0" smtClean="0"/>
              <a:t>?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загружен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00892" y="0"/>
            <a:ext cx="2143108" cy="1500174"/>
          </a:xfrm>
        </p:spPr>
      </p:pic>
      <p:sp>
        <p:nvSpPr>
          <p:cNvPr id="5" name="Овал 4"/>
          <p:cNvSpPr/>
          <p:nvPr/>
        </p:nvSpPr>
        <p:spPr>
          <a:xfrm>
            <a:off x="1214414" y="3143248"/>
            <a:ext cx="2643206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20 ч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14678" y="4857760"/>
            <a:ext cx="2643206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56 ч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00628" y="2857496"/>
            <a:ext cx="2643206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18 ч </a:t>
            </a:r>
          </a:p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rasivo">
  <a:themeElements>
    <a:clrScheme name="template 3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66CCFF"/>
      </a:accent1>
      <a:accent2>
        <a:srgbClr val="3366FF"/>
      </a:accent2>
      <a:accent3>
        <a:srgbClr val="FFFFFF"/>
      </a:accent3>
      <a:accent4>
        <a:srgbClr val="404040"/>
      </a:accent4>
      <a:accent5>
        <a:srgbClr val="B8E2FF"/>
      </a:accent5>
      <a:accent6>
        <a:srgbClr val="2D5CE7"/>
      </a:accent6>
      <a:hlink>
        <a:srgbClr val="FFCC00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CC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E2FF"/>
        </a:accent5>
        <a:accent6>
          <a:srgbClr val="2D5CE7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2D5C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0000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99C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8AB9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krasivo</Template>
  <TotalTime>219</TotalTime>
  <Words>346</Words>
  <Application>Microsoft Office PowerPoint</Application>
  <PresentationFormat>Экран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krasivo</vt:lpstr>
      <vt:lpstr>Урок математики 4 класс                      Шевцова Т.В.</vt:lpstr>
      <vt:lpstr>Тема урока </vt:lpstr>
      <vt:lpstr>Цель:</vt:lpstr>
      <vt:lpstr>Первый частный банк был основан в 1157 году в Венеции. Какой это  век? </vt:lpstr>
      <vt:lpstr>Перерыв у кассира составляет 1/3 часа. Сколько это минут? </vt:lpstr>
      <vt:lpstr>Эксперты установили, что фирма взяла участок под строительство в 40 га. Сколько это метров квадратных? </vt:lpstr>
      <vt:lpstr>Клиент взял кредит на время зимних месяцев. А сколько это дней? </vt:lpstr>
      <vt:lpstr>Менеджер повесил рекламный стенд квадратной формы. Длина стенда 92 см. Чему равна одна сторона? </vt:lpstr>
      <vt:lpstr>Для проверки документации аудитору понадобилось 2 суток и 8 часов. А сколько это всего часов?  </vt:lpstr>
      <vt:lpstr>У клиента банка на счету лежит 2000 рублей. Он хочет снять ¼ часть вклада. Сколько денег ему должен выдать контролёр? </vt:lpstr>
      <vt:lpstr>Управляющий банком установил рабочее время службы охраны банка с 10 часов вечера до 7 часов утра. Сколько длится дежурство?   </vt:lpstr>
      <vt:lpstr> 12332311</vt:lpstr>
      <vt:lpstr>Прибыль каждой фирмы за три года</vt:lpstr>
      <vt:lpstr>Количество человек, работающих в данной фирме  </vt:lpstr>
      <vt:lpstr>Длина забора для участка</vt:lpstr>
      <vt:lpstr>Сравнительная таблица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Организации исследовательской деятельности учащихся на первой ступени общего среднего образования    (из опыта работы учителей ГУО «СШ №2 г.Слонима»)   </dc:title>
  <dc:creator>Admin</dc:creator>
  <cp:lastModifiedBy>Tanya</cp:lastModifiedBy>
  <cp:revision>23</cp:revision>
  <dcterms:created xsi:type="dcterms:W3CDTF">2013-02-12T18:32:15Z</dcterms:created>
  <dcterms:modified xsi:type="dcterms:W3CDTF">2017-02-14T19:20:33Z</dcterms:modified>
</cp:coreProperties>
</file>